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70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A37C5-61F6-4AD6-87DD-4ADB44B9B367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9DBDE6-DD4C-4466-8488-F205D15BB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56E4-35CA-4D61-8CDE-1FFF53C9A2B1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9078-B2E6-4FD1-9324-38A200F88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8C25-4886-4B2C-B03D-3E8757BF2A81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62D0-9122-4FB3-B7DB-26B52C70F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5CB4-E501-4EC5-A068-74E2C15A88D7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1952-ABA2-4478-BDF7-A764A560C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CB0632-0F4F-4597-82C1-AD76B1DEAACF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366C6-6C46-47A0-86DA-B9640963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1968-56A7-4693-A9A8-DE152B591766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D4DD-9AA9-438F-B871-F3899318E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62AB-8E63-485E-AF2B-FD075FBA3C70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13A9-0A30-46A5-A09F-3EB3E5C6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9AD9-FC3F-4E39-8230-49C859F3DDDC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6195-970C-418C-82BB-C6D23AF5F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C3361-177B-4F10-951D-4E3DD77ED108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C25376-BF89-4873-8753-7DEF4965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05DF-EC2C-45E3-9745-403980D6DDFD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3EA5-4212-4979-B0AE-589038A2D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362C1F-A342-4A3E-9AE5-FA514456633E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B9514-9479-4149-BDF7-EFD18A00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B1AB78-641C-4CF4-B47C-E91E6609C995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651FB5-E14F-4515-84AA-FDB388AD0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21" r:id="rId7"/>
    <p:sldLayoutId id="2147483716" r:id="rId8"/>
    <p:sldLayoutId id="2147483722" r:id="rId9"/>
    <p:sldLayoutId id="2147483717" r:id="rId10"/>
    <p:sldLayoutId id="2147483718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6148" name="Picture 2" descr="C:\Documents and Settings\друг\Рабочий стол\Рисунки\Рисунки\Новая папка\vetton_ru_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643063"/>
            <a:ext cx="79295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РОДНАЯ ПРИРОДА В СТИХОТВОРЕНИЯХ РУССКИХ ПОЭТОВ 19 ВЕКА.</a:t>
            </a:r>
          </a:p>
        </p:txBody>
      </p:sp>
      <p:pic>
        <p:nvPicPr>
          <p:cNvPr id="7" name="Звук с компакт-диска 6">
            <a:hlinkClick r:id="" action="ppaction://media"/>
          </p:cNvPr>
          <p:cNvPicPr>
            <a:picLocks noRot="1" noChangeAspect="1"/>
          </p:cNvPicPr>
          <p:nvPr>
            <a:audioCd>
              <a:st track="15"/>
              <a:end track="15" time="185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286000" y="571500"/>
            <a:ext cx="5500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	</a:t>
            </a:r>
            <a:r>
              <a:rPr lang="ru-RU" sz="1600" b="1">
                <a:latin typeface="Verdana" pitchFamily="34" charset="0"/>
              </a:rPr>
              <a:t>По горам две хмурых тучи	</a:t>
            </a:r>
          </a:p>
          <a:p>
            <a:r>
              <a:rPr lang="ru-RU" sz="1600" b="1">
                <a:latin typeface="Verdana" pitchFamily="34" charset="0"/>
              </a:rPr>
              <a:t>	Знойным вечером блуждали</a:t>
            </a:r>
          </a:p>
          <a:p>
            <a:r>
              <a:rPr lang="ru-RU" sz="1600" b="1">
                <a:latin typeface="Verdana" pitchFamily="34" charset="0"/>
              </a:rPr>
              <a:t>	И на грудь скалы горючей</a:t>
            </a:r>
          </a:p>
          <a:p>
            <a:r>
              <a:rPr lang="ru-RU" sz="1600" b="1">
                <a:latin typeface="Verdana" pitchFamily="34" charset="0"/>
              </a:rPr>
              <a:t>	К ночи медленно сползали.</a:t>
            </a:r>
          </a:p>
          <a:p>
            <a:endParaRPr lang="ru-RU" sz="1600" b="1">
              <a:latin typeface="Verdana" pitchFamily="34" charset="0"/>
            </a:endParaRPr>
          </a:p>
          <a:p>
            <a:r>
              <a:rPr lang="ru-RU" sz="1600" b="1">
                <a:latin typeface="Verdana" pitchFamily="34" charset="0"/>
              </a:rPr>
              <a:t>	Но сошлись – не уступили</a:t>
            </a:r>
          </a:p>
          <a:p>
            <a:r>
              <a:rPr lang="ru-RU" sz="1600" b="1">
                <a:latin typeface="Verdana" pitchFamily="34" charset="0"/>
              </a:rPr>
              <a:t>	Той скалы друг другу даром</a:t>
            </a:r>
          </a:p>
          <a:p>
            <a:r>
              <a:rPr lang="ru-RU" sz="1600" b="1">
                <a:latin typeface="Verdana" pitchFamily="34" charset="0"/>
              </a:rPr>
              <a:t>	И пустыню огласили</a:t>
            </a:r>
          </a:p>
          <a:p>
            <a:r>
              <a:rPr lang="ru-RU" sz="1600" b="1">
                <a:latin typeface="Verdana" pitchFamily="34" charset="0"/>
              </a:rPr>
              <a:t>	Яркой молнии ударом.</a:t>
            </a:r>
          </a:p>
          <a:p>
            <a:endParaRPr lang="ru-RU" sz="1600" b="1">
              <a:latin typeface="Verdana" pitchFamily="34" charset="0"/>
            </a:endParaRPr>
          </a:p>
          <a:p>
            <a:r>
              <a:rPr lang="ru-RU" sz="1600" b="1">
                <a:latin typeface="Verdana" pitchFamily="34" charset="0"/>
              </a:rPr>
              <a:t>	Грянул гром – по дебрям влажным</a:t>
            </a:r>
          </a:p>
          <a:p>
            <a:r>
              <a:rPr lang="ru-RU" sz="1600" b="1">
                <a:latin typeface="Verdana" pitchFamily="34" charset="0"/>
              </a:rPr>
              <a:t>	Эхо резко засмеялось,</a:t>
            </a:r>
          </a:p>
          <a:p>
            <a:r>
              <a:rPr lang="ru-RU" sz="1600" b="1">
                <a:latin typeface="Verdana" pitchFamily="34" charset="0"/>
              </a:rPr>
              <a:t>	А скала таким протяжным</a:t>
            </a:r>
          </a:p>
          <a:p>
            <a:r>
              <a:rPr lang="ru-RU" sz="1600" b="1">
                <a:latin typeface="Verdana" pitchFamily="34" charset="0"/>
              </a:rPr>
              <a:t>	Стоном жалобным сказалась,</a:t>
            </a:r>
          </a:p>
          <a:p>
            <a:endParaRPr lang="ru-RU" sz="1600" b="1">
              <a:latin typeface="Verdana" pitchFamily="34" charset="0"/>
            </a:endParaRPr>
          </a:p>
          <a:p>
            <a:pPr lvl="1"/>
            <a:r>
              <a:rPr lang="ru-RU" sz="1600" b="1">
                <a:latin typeface="Verdana" pitchFamily="34" charset="0"/>
              </a:rPr>
              <a:t>	Так вздохнула, что не смели</a:t>
            </a:r>
          </a:p>
          <a:p>
            <a:r>
              <a:rPr lang="ru-RU" sz="1600" b="1">
                <a:latin typeface="Verdana" pitchFamily="34" charset="0"/>
              </a:rPr>
              <a:t>	Повторить удара тучи</a:t>
            </a:r>
          </a:p>
          <a:p>
            <a:r>
              <a:rPr lang="ru-RU" sz="1600" b="1">
                <a:latin typeface="Verdana" pitchFamily="34" charset="0"/>
              </a:rPr>
              <a:t>	И у ног скалы горючей</a:t>
            </a:r>
          </a:p>
          <a:p>
            <a:r>
              <a:rPr lang="ru-RU" sz="1600" b="1">
                <a:latin typeface="Verdana" pitchFamily="34" charset="0"/>
              </a:rPr>
              <a:t>	Улеглись и обомлели.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500813" y="785813"/>
            <a:ext cx="357187" cy="5715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715125" y="1000125"/>
            <a:ext cx="357188" cy="571500"/>
          </a:xfrm>
          <a:prstGeom prst="rightBrace">
            <a:avLst>
              <a:gd name="adj1" fmla="val 8333"/>
              <a:gd name="adj2" fmla="val 557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429375" y="2000250"/>
            <a:ext cx="214313" cy="5715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643688" y="2214563"/>
            <a:ext cx="214312" cy="5715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786563" y="3429000"/>
            <a:ext cx="285750" cy="5715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7429500" y="3214688"/>
            <a:ext cx="285750" cy="50006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715125" y="4429125"/>
            <a:ext cx="285750" cy="78581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6072188" y="4643438"/>
            <a:ext cx="142875" cy="35718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   		</a:t>
            </a:r>
            <a:r>
              <a:rPr lang="ru-RU" sz="2000" b="1" smtClean="0"/>
              <a:t>По горам две хмурых тучи	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			Знойным вечером блуждали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			И на грудь скалы горючей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			К ночи медленно сползали.</a:t>
            </a:r>
          </a:p>
          <a:p>
            <a:pPr>
              <a:buFont typeface="Wingdings 2" pitchFamily="18" charset="2"/>
              <a:buNone/>
            </a:pPr>
            <a:endParaRPr lang="ru-RU" sz="2000" smtClean="0"/>
          </a:p>
          <a:p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ru-RU" sz="2000" b="1" i="1" smtClean="0"/>
              <a:t>Двусложный размер стиха, хорей.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714626" y="642937"/>
            <a:ext cx="285750" cy="142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3429001" y="642937"/>
            <a:ext cx="285750" cy="142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943475" y="557213"/>
            <a:ext cx="257175" cy="142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929312" y="642938"/>
            <a:ext cx="214313" cy="714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857500" y="1071563"/>
            <a:ext cx="214313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143375" y="1071563"/>
            <a:ext cx="214313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857751" y="1000125"/>
            <a:ext cx="214312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286501" y="1000125"/>
            <a:ext cx="214312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2571751" y="1428750"/>
            <a:ext cx="214312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3679031" y="1393032"/>
            <a:ext cx="142875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964906" y="1393032"/>
            <a:ext cx="142875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5750719" y="1393032"/>
            <a:ext cx="142875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3036094" y="1750219"/>
            <a:ext cx="142875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857626" y="1714500"/>
            <a:ext cx="214312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4964906" y="1750219"/>
            <a:ext cx="142875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6036469" y="1750219"/>
            <a:ext cx="142875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Федор Иванович Тютчев.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411" name="Picture 2" descr="C:\Documents and Settings\друг\Рабочий стол\tutchev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5163" y="719138"/>
            <a:ext cx="2781300" cy="3810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5" name="Picture 2" descr="C:\Documents and Settings\друг\Рабочий стол\Рисунки\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13813" cy="6538913"/>
          </a:xfrm>
        </p:spPr>
      </p:pic>
      <p:sp>
        <p:nvSpPr>
          <p:cNvPr id="5" name="TextBox 4"/>
          <p:cNvSpPr txBox="1"/>
          <p:nvPr/>
        </p:nvSpPr>
        <p:spPr>
          <a:xfrm>
            <a:off x="3143250" y="571500"/>
            <a:ext cx="51435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Неохотно и несмело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Солнце смотрит на поля.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Чу, за тучей прогремело,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Принахмурилась земля.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Ветра теплого порывы,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Дальний гром и дождь порой…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Зеленеющие нивы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Зеленее под грозой.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Вот пробилась из-за тучи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Синей молнии струя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Пламень белый и летучий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Окаймил её края.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Чаще капли дождевые,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Вихрем пыль летит с полей,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раскаты громовые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 сердитей и смелей.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Солнце раз ещё взглянуло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Исподлобья на поля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в сиянье потонула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Вся сметенная земля.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Олицетворения :</a:t>
            </a:r>
          </a:p>
          <a:p>
            <a:r>
              <a:rPr lang="ru-RU" sz="2000" smtClean="0"/>
              <a:t>солнце «смотрит на поля» «неохотно и несмело», «взглянуло //Исподлобья на поля»;</a:t>
            </a:r>
          </a:p>
          <a:p>
            <a:r>
              <a:rPr lang="ru-RU" sz="2000" smtClean="0"/>
              <a:t>Земля «принахмурилась», «в сиянье потонула вся смятенная земля».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286000" y="1857375"/>
            <a:ext cx="45720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Неохотно и несмело</a:t>
            </a:r>
          </a:p>
          <a:p>
            <a:r>
              <a:rPr lang="ru-RU" sz="2400">
                <a:latin typeface="Verdana" pitchFamily="34" charset="0"/>
              </a:rPr>
              <a:t>Солнце смотрит на поля.</a:t>
            </a:r>
          </a:p>
          <a:p>
            <a:r>
              <a:rPr lang="ru-RU" sz="2400">
                <a:latin typeface="Verdana" pitchFamily="34" charset="0"/>
              </a:rPr>
              <a:t>Чу, за тучей прогремело, </a:t>
            </a:r>
          </a:p>
          <a:p>
            <a:r>
              <a:rPr lang="ru-RU" sz="2400">
                <a:latin typeface="Verdana" pitchFamily="34" charset="0"/>
              </a:rPr>
              <a:t>Принахмурилась земля.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607469" y="1821656"/>
            <a:ext cx="28575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214688" y="1785937"/>
            <a:ext cx="285750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000501" y="1857375"/>
            <a:ext cx="214312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072063" y="1857375"/>
            <a:ext cx="21431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571750" y="2214563"/>
            <a:ext cx="214313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071938" y="2286000"/>
            <a:ext cx="21431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5214938" y="2286000"/>
            <a:ext cx="21431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072187" y="2214563"/>
            <a:ext cx="214313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607469" y="2678907"/>
            <a:ext cx="142875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3607594" y="2678907"/>
            <a:ext cx="142875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4786312" y="2643188"/>
            <a:ext cx="214313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5715000" y="2643188"/>
            <a:ext cx="214313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821782" y="2964656"/>
            <a:ext cx="214312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786188" y="3000375"/>
            <a:ext cx="21431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500563" y="3000375"/>
            <a:ext cx="214312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5965031" y="3036094"/>
            <a:ext cx="142875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00125" y="4000500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latin typeface="Verdana" pitchFamily="34" charset="0"/>
              </a:rPr>
              <a:t>Двусложный размер стиха, хорей.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Аллитерация </a:t>
            </a: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– повторение согласных звуков.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Чу, за тучей прог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емело,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инахму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илась земля.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теплого по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ывы,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Дальний г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ом и дождь по</a:t>
            </a:r>
            <a:r>
              <a:rPr lang="ru-RU" sz="1800" b="1" dirty="0" smtClean="0">
                <a:solidFill>
                  <a:srgbClr val="FF0000"/>
                </a:solidFill>
              </a:rPr>
              <a:t>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ой…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26431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аскаты г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омовые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 се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дитей и смелей.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57750" y="428625"/>
            <a:ext cx="392906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Неохотно и несмело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Солнце смотрит на поля.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Чу, за тучей прогремело,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Принахмурилась земля.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Ветра теплого порывы,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Дальний гром и дождь порой…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Зеленеющие нивы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Зеленее под грозой.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Вот пробилась из-за тучи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Синей молнии струя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Пламень белый и летучий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Окаймил её края.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Чаще капли дождевые,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Вихрем пыль летит с полей,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раскаты громовые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Всё сердитей и смелей.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Солнце раз ещё взглянуло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Исподлобья на поля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в сиянье потонула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Вся сметенная земля.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571500"/>
            <a:ext cx="4572000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 горам две хмурых тучи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Знойным вечером блуждали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на грудь скалы горючей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 ночи медленно сползали.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 сошлись – не уступили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Той скалы друг другу даром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пустыню огласили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Яркой молнии ударом.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Грянул гром – по дебрям влажным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Эхо резко засмеялось,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 скала таким протяжным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Стоном жалобным сказалась,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Так вздохнула, что не смели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Повторить удара тучи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 у ног скалы горючей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Улеглись и обомлели.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3556" name="Picture 2" descr="C:\Documents and Settings\друг\Рабочий стол\Рисунки\Рисунки\Новая папка\vetton_ru_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1643063"/>
            <a:ext cx="79295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РОДНАЯ ПРИРОДА В СТИХОТВОРЕНИЯХ РУССКИХ ПОЭТОВ 19 ВЕКА.</a:t>
            </a:r>
          </a:p>
        </p:txBody>
      </p:sp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15"/>
              <a:end track="15" time="185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3" y="7072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171" name="Picture 2" descr="C:\Documents and Settings\друг\Рабочий стол\Рисунки\189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Picture 2" descr="C:\Documents and Settings\друг\Рабочий стол\135_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8701088" cy="652621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Picture 2" descr="C:\Documents and Settings\друг\Рабочий стол\14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</p:spPr>
      </p:pic>
      <p:pic>
        <p:nvPicPr>
          <p:cNvPr id="9220" name="Picture 3" descr="C:\Documents and Settings\друг\Рабочий стол\1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Picture 2" descr="C:\Documents and Settings\друг\Рабочий стол\Рисунки\u9_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79375"/>
            <a:ext cx="8786813" cy="6589713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Picture 2" descr="C:\Documents and Settings\друг\Рабочий стол\boris_0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85738"/>
            <a:ext cx="8643938" cy="64833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Яков Петрович Полонский.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Picture 2" descr="C:\Documents and Settings\друг\Рабочий стол\polonsk1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67063" y="719138"/>
            <a:ext cx="2857500" cy="3810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3315" name="Picture 2" descr="C:\Documents and Settings\друг\Рабочий стол\Рисунки\u2_37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8" y="142875"/>
            <a:ext cx="9117012" cy="6715125"/>
          </a:xfrm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286000" y="928688"/>
            <a:ext cx="65008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	</a:t>
            </a:r>
          </a:p>
          <a:p>
            <a:endParaRPr lang="ru-RU" b="1">
              <a:latin typeface="Verdana" pitchFamily="34" charset="0"/>
            </a:endParaRPr>
          </a:p>
          <a:p>
            <a:r>
              <a:rPr lang="ru-RU" b="1">
                <a:latin typeface="Verdana" pitchFamily="34" charset="0"/>
              </a:rPr>
              <a:t>	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По горам две хмурых тучи	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Знойным вечером блуждали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И на грудь скалы горючей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К ночи медленно сползали.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Но сошлись – не уступили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Той скалы друг другу даром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И пустыню огласили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Яркой молнии ударом.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Грянул гром – по дебрям влажным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Эхо резко засмеялось,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А скала таким протяжным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Стоном жалобным сказалась,</a:t>
            </a:r>
          </a:p>
          <a:p>
            <a:pPr lvl="1"/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Так вздохнула, что не смели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Повторить удара тучи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И у ног скалы горючей</a:t>
            </a:r>
          </a:p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	Улеглись и обомлели.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/>
              <a:t>Олицетворение</a:t>
            </a:r>
            <a:r>
              <a:rPr lang="ru-RU" sz="1800" smtClean="0"/>
              <a:t>(передача свойств живого существа неживому предмету):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  <a:p>
            <a:r>
              <a:rPr lang="ru-RU" sz="2000" b="1" i="1" smtClean="0"/>
              <a:t>тучи «блуждали», «сползали», «не уступили», «огласили», «не смели повторить», «улеглись», «обомлели»; </a:t>
            </a:r>
          </a:p>
          <a:p>
            <a:r>
              <a:rPr lang="ru-RU" sz="2000" b="1" i="1" smtClean="0"/>
              <a:t>эхо «засмеялось»;</a:t>
            </a:r>
          </a:p>
          <a:p>
            <a:r>
              <a:rPr lang="ru-RU" sz="2000" b="1" i="1" smtClean="0"/>
              <a:t> скала «вздохнула».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393</Words>
  <PresentationFormat>Экран (4:3)</PresentationFormat>
  <Paragraphs>136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Яков Петрович Полонский.</vt:lpstr>
      <vt:lpstr>Слайд 8</vt:lpstr>
      <vt:lpstr>Слайд 9</vt:lpstr>
      <vt:lpstr>Слайд 10</vt:lpstr>
      <vt:lpstr>Слайд 11</vt:lpstr>
      <vt:lpstr>Федор Иванович Тютчев.</vt:lpstr>
      <vt:lpstr>Слайд 13</vt:lpstr>
      <vt:lpstr>Слайд 14</vt:lpstr>
      <vt:lpstr>Слайд 15</vt:lpstr>
      <vt:lpstr>Аллитерация – повторение согласных звуков.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33</cp:revision>
  <dcterms:modified xsi:type="dcterms:W3CDTF">2014-02-27T02:00:36Z</dcterms:modified>
</cp:coreProperties>
</file>